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al" charset="1" panose="020B0502020202020204"/>
      <p:regular r:id="rId18"/>
    </p:embeddedFont>
    <p:embeddedFont>
      <p:font typeface="Binggo Wood" charset="1" panose="00000000000000000000"/>
      <p:regular r:id="rId19"/>
    </p:embeddedFont>
    <p:embeddedFont>
      <p:font typeface="Cinzel Decorative" charset="1" panose="00000500000000000000"/>
      <p:regular r:id="rId21"/>
    </p:embeddedFont>
    <p:embeddedFont>
      <p:font typeface="Scary Stories" charset="1" panose="00000400000000000000"/>
      <p:regular r:id="rId22"/>
    </p:embeddedFont>
    <p:embeddedFont>
      <p:font typeface="ABeeZee Bold" charset="1" panose="02000000000000000000"/>
      <p:regular r:id="rId24"/>
    </p:embeddedFont>
    <p:embeddedFont>
      <p:font typeface="ABeeZee" charset="1" panose="02000000000000000000"/>
      <p:regular r:id="rId25"/>
    </p:embeddedFont>
    <p:embeddedFont>
      <p:font typeface="Arial Bold" charset="1" panose="020B0802020202020204"/>
      <p:regular r:id="rId28"/>
    </p:embeddedFont>
    <p:embeddedFont>
      <p:font typeface="TAN Meringue" charset="1" panose="00000000000000000000"/>
      <p:regular r:id="rId32"/>
    </p:embeddedFont>
    <p:embeddedFont>
      <p:font typeface="Playfair Display" charset="1" panose="00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3.xml" Type="http://schemas.openxmlformats.org/officeDocument/2006/relationships/notes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notesSlides/notesSlide4.xml" Type="http://schemas.openxmlformats.org/officeDocument/2006/relationships/notesSlide"/><Relationship Id="rId27" Target="notesSlides/notesSlide5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7.xml" Type="http://schemas.openxmlformats.org/officeDocument/2006/relationships/notesSlide"/><Relationship Id="rId31" Target="notesSlides/notesSlide8.xml" Type="http://schemas.openxmlformats.org/officeDocument/2006/relationships/notes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notesSlides/notesSlide9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gif" Type="http://schemas.openxmlformats.org/officeDocument/2006/relationships/image"/><Relationship Id="rId7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Relationship Id="rId4" Target="../media/image20.png" Type="http://schemas.openxmlformats.org/officeDocument/2006/relationships/image"/><Relationship Id="rId5" Target="../media/image21.jpeg" Type="http://schemas.openxmlformats.org/officeDocument/2006/relationships/image"/><Relationship Id="rId6" Target="../media/image2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6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6.pn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8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316575" y="-2414045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467752" y="244416"/>
            <a:ext cx="1870386" cy="1636090"/>
            <a:chOff x="0" y="0"/>
            <a:chExt cx="2493848" cy="21814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93899" cy="2181479"/>
            </a:xfrm>
            <a:custGeom>
              <a:avLst/>
              <a:gdLst/>
              <a:ahLst/>
              <a:cxnLst/>
              <a:rect r="r" b="b" t="t" l="l"/>
              <a:pathLst>
                <a:path h="2181479" w="2493899">
                  <a:moveTo>
                    <a:pt x="0" y="0"/>
                  </a:moveTo>
                  <a:lnTo>
                    <a:pt x="2493899" y="0"/>
                  </a:lnTo>
                  <a:lnTo>
                    <a:pt x="2493899" y="2181479"/>
                  </a:lnTo>
                  <a:lnTo>
                    <a:pt x="0" y="2181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0000"/>
              </a:blip>
              <a:stretch>
                <a:fillRect l="-2270" t="0" r="-2268" b="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109585" y="244416"/>
            <a:ext cx="4256942" cy="1720114"/>
            <a:chOff x="0" y="0"/>
            <a:chExt cx="5675923" cy="22934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75884" cy="2293493"/>
            </a:xfrm>
            <a:custGeom>
              <a:avLst/>
              <a:gdLst/>
              <a:ahLst/>
              <a:cxnLst/>
              <a:rect r="r" b="b" t="t" l="l"/>
              <a:pathLst>
                <a:path h="2293493" w="5675884">
                  <a:moveTo>
                    <a:pt x="0" y="0"/>
                  </a:moveTo>
                  <a:lnTo>
                    <a:pt x="5675884" y="0"/>
                  </a:lnTo>
                  <a:lnTo>
                    <a:pt x="5675884" y="2293493"/>
                  </a:lnTo>
                  <a:lnTo>
                    <a:pt x="0" y="2293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24897" r="0" b="-124897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-10798857">
            <a:off x="2913591" y="2390894"/>
            <a:ext cx="11569793" cy="6479084"/>
            <a:chOff x="0" y="0"/>
            <a:chExt cx="15426391" cy="86387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26437" cy="8638794"/>
            </a:xfrm>
            <a:custGeom>
              <a:avLst/>
              <a:gdLst/>
              <a:ahLst/>
              <a:cxnLst/>
              <a:rect r="r" b="b" t="t" l="l"/>
              <a:pathLst>
                <a:path h="8638794" w="15426437">
                  <a:moveTo>
                    <a:pt x="0" y="0"/>
                  </a:moveTo>
                  <a:lnTo>
                    <a:pt x="15426437" y="0"/>
                  </a:lnTo>
                  <a:lnTo>
                    <a:pt x="15426437" y="8638794"/>
                  </a:lnTo>
                  <a:lnTo>
                    <a:pt x="0" y="8638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39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896793" y="41555"/>
            <a:ext cx="4084712" cy="4386202"/>
            <a:chOff x="0" y="0"/>
            <a:chExt cx="5446283" cy="58482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46268" cy="5848223"/>
            </a:xfrm>
            <a:custGeom>
              <a:avLst/>
              <a:gdLst/>
              <a:ahLst/>
              <a:cxnLst/>
              <a:rect r="r" b="b" t="t" l="l"/>
              <a:pathLst>
                <a:path h="5848223" w="5446268">
                  <a:moveTo>
                    <a:pt x="0" y="0"/>
                  </a:moveTo>
                  <a:lnTo>
                    <a:pt x="5446268" y="0"/>
                  </a:lnTo>
                  <a:lnTo>
                    <a:pt x="5446268" y="5848223"/>
                  </a:lnTo>
                  <a:lnTo>
                    <a:pt x="0" y="5848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690" t="0" r="-369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127575" y="4144189"/>
            <a:ext cx="11735100" cy="142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0"/>
              </a:lnSpc>
            </a:pPr>
            <a:r>
              <a:rPr lang="en-US" sz="9605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 sz="96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605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76386" y="6899801"/>
            <a:ext cx="5021357" cy="140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9"/>
              </a:lnSpc>
            </a:pPr>
            <a:r>
              <a:rPr lang="en-US" sz="8100">
                <a:solidFill>
                  <a:srgbClr val="D9D9D9"/>
                </a:solidFill>
                <a:latin typeface="Binggo Wood"/>
                <a:ea typeface="Binggo Wood"/>
                <a:cs typeface="Binggo Wood"/>
                <a:sym typeface="Binggo Wood"/>
              </a:rPr>
              <a:t>DareDevil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780891" y="-6346267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365220" y="3704521"/>
            <a:ext cx="1384522" cy="1073004"/>
          </a:xfrm>
          <a:custGeom>
            <a:avLst/>
            <a:gdLst/>
            <a:ahLst/>
            <a:cxnLst/>
            <a:rect r="r" b="b" t="t" l="l"/>
            <a:pathLst>
              <a:path h="1073004" w="1384522">
                <a:moveTo>
                  <a:pt x="0" y="0"/>
                </a:moveTo>
                <a:lnTo>
                  <a:pt x="1384521" y="0"/>
                </a:lnTo>
                <a:lnTo>
                  <a:pt x="1384521" y="1073004"/>
                </a:lnTo>
                <a:lnTo>
                  <a:pt x="0" y="10730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69053" y="3223682"/>
            <a:ext cx="8779451" cy="6503781"/>
          </a:xfrm>
          <a:custGeom>
            <a:avLst/>
            <a:gdLst/>
            <a:ahLst/>
            <a:cxnLst/>
            <a:rect r="r" b="b" t="t" l="l"/>
            <a:pathLst>
              <a:path h="6503781" w="8779451">
                <a:moveTo>
                  <a:pt x="0" y="0"/>
                </a:moveTo>
                <a:lnTo>
                  <a:pt x="8779451" y="0"/>
                </a:lnTo>
                <a:lnTo>
                  <a:pt x="8779451" y="6503781"/>
                </a:lnTo>
                <a:lnTo>
                  <a:pt x="0" y="6503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07" t="-6763" r="-617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3203922"/>
            <a:ext cx="1778240" cy="1682660"/>
          </a:xfrm>
          <a:custGeom>
            <a:avLst/>
            <a:gdLst/>
            <a:ahLst/>
            <a:cxnLst/>
            <a:rect r="r" b="b" t="t" l="l"/>
            <a:pathLst>
              <a:path h="1682660" w="1778240">
                <a:moveTo>
                  <a:pt x="0" y="0"/>
                </a:moveTo>
                <a:lnTo>
                  <a:pt x="1778240" y="0"/>
                </a:lnTo>
                <a:lnTo>
                  <a:pt x="1778240" y="1682660"/>
                </a:lnTo>
                <a:lnTo>
                  <a:pt x="0" y="16826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3908" y="8518183"/>
            <a:ext cx="1497077" cy="1480235"/>
          </a:xfrm>
          <a:custGeom>
            <a:avLst/>
            <a:gdLst/>
            <a:ahLst/>
            <a:cxnLst/>
            <a:rect r="r" b="b" t="t" l="l"/>
            <a:pathLst>
              <a:path h="1480235" w="1497077">
                <a:moveTo>
                  <a:pt x="0" y="0"/>
                </a:moveTo>
                <a:lnTo>
                  <a:pt x="1497077" y="0"/>
                </a:lnTo>
                <a:lnTo>
                  <a:pt x="1497077" y="1480234"/>
                </a:lnTo>
                <a:lnTo>
                  <a:pt x="0" y="14802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3908" y="4616808"/>
            <a:ext cx="8760092" cy="362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18"/>
              </a:lnSpc>
            </a:pPr>
            <a:r>
              <a:rPr lang="en-US" sz="4765">
                <a:solidFill>
                  <a:srgbClr val="C3D69B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Millions—especially students and young professionals—struggle silently with stress, anxiety, and burnout.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78698"/>
            <a:ext cx="18288000" cy="148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56"/>
              </a:lnSpc>
            </a:pPr>
            <a:r>
              <a:rPr lang="en-US" sz="9134" u="sng">
                <a:solidFill>
                  <a:srgbClr val="FFFFFF"/>
                </a:solidFill>
                <a:latin typeface="Scary Stories"/>
                <a:ea typeface="Scary Stories"/>
                <a:cs typeface="Scary Stories"/>
                <a:sym typeface="Scary Stories"/>
              </a:rPr>
              <a:t>THEME</a:t>
            </a:r>
            <a:r>
              <a:rPr lang="en-US" sz="9134">
                <a:solidFill>
                  <a:srgbClr val="FFFFFF"/>
                </a:solidFill>
                <a:latin typeface="Scary Stories"/>
                <a:ea typeface="Scary Stories"/>
                <a:cs typeface="Scary Stories"/>
                <a:sym typeface="Scary Stories"/>
              </a:rPr>
              <a:t>:-   </a:t>
            </a:r>
            <a:r>
              <a:rPr lang="en-US" sz="9134">
                <a:solidFill>
                  <a:srgbClr val="E8C35C"/>
                </a:solidFill>
                <a:latin typeface="Scary Stories"/>
                <a:ea typeface="Scary Stories"/>
                <a:cs typeface="Scary Stories"/>
                <a:sym typeface="Scary Stories"/>
              </a:rPr>
              <a:t>HEALTHCARE TECHNOLOGY</a:t>
            </a:r>
            <a:r>
              <a:rPr lang="en-US" sz="9134">
                <a:solidFill>
                  <a:srgbClr val="FAC090"/>
                </a:solidFill>
                <a:latin typeface="Scary Stories"/>
                <a:ea typeface="Scary Stories"/>
                <a:cs typeface="Scary Stories"/>
                <a:sym typeface="Scary Stories"/>
              </a:rPr>
              <a:t>      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5420" y="3113741"/>
            <a:ext cx="7091846" cy="93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7"/>
              </a:lnSpc>
            </a:pPr>
            <a:r>
              <a:rPr lang="en-US" sz="6131" u="sng">
                <a:solidFill>
                  <a:srgbClr val="FFFFFF"/>
                </a:solidFill>
                <a:latin typeface="Scary Stories"/>
                <a:ea typeface="Scary Stories"/>
                <a:cs typeface="Scary Stories"/>
                <a:sym typeface="Scary Stories"/>
              </a:rPr>
              <a:t>PROBLEM STATEMENT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780891" y="-7118295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36930" y="221615"/>
            <a:ext cx="8222517" cy="6278245"/>
            <a:chOff x="0" y="0"/>
            <a:chExt cx="812800" cy="6206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20608"/>
            </a:xfrm>
            <a:custGeom>
              <a:avLst/>
              <a:gdLst/>
              <a:ahLst/>
              <a:cxnLst/>
              <a:rect r="r" b="b" t="t" l="l"/>
              <a:pathLst>
                <a:path h="62060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20608"/>
                  </a:lnTo>
                  <a:lnTo>
                    <a:pt x="0" y="6206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812800" cy="63013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00B0F0"/>
                  </a:solidFill>
                  <a:latin typeface="ABeeZee Bold"/>
                  <a:ea typeface="ABeeZee Bold"/>
                  <a:cs typeface="ABeeZee Bold"/>
                  <a:sym typeface="ABeeZee Bold"/>
                </a:rPr>
                <a:t> </a:t>
              </a:r>
            </a:p>
            <a:p>
              <a:pPr algn="l">
                <a:lnSpc>
                  <a:spcPts val="719"/>
                </a:lnSpc>
              </a:pPr>
              <a:r>
                <a:rPr lang="en-US" sz="600">
                  <a:solidFill>
                    <a:srgbClr val="FFFFFF"/>
                  </a:solidFill>
                  <a:latin typeface="ABeeZee"/>
                  <a:ea typeface="ABeeZee"/>
                  <a:cs typeface="ABeeZee"/>
                  <a:sym typeface="ABeeZee"/>
                </a:rPr>
                <a:t> </a:t>
              </a:r>
            </a:p>
            <a:p>
              <a:pPr algn="l">
                <a:lnSpc>
                  <a:spcPts val="4800"/>
                </a:lnSpc>
              </a:pPr>
            </a:p>
            <a:p>
              <a:pPr algn="l">
                <a:lnSpc>
                  <a:spcPts val="3480"/>
                </a:lnSpc>
              </a:pPr>
              <a:r>
                <a:rPr lang="en-US" sz="2900">
                  <a:solidFill>
                    <a:srgbClr val="FFFFFF"/>
                  </a:solidFill>
                  <a:latin typeface="ABeeZee"/>
                  <a:ea typeface="ABeeZee"/>
                  <a:cs typeface="ABeeZee"/>
                  <a:sym typeface="ABeeZee"/>
                </a:rPr>
                <a:t>S</a:t>
              </a:r>
              <a:r>
                <a:rPr lang="en-US" sz="2900">
                  <a:solidFill>
                    <a:srgbClr val="FFFFFF"/>
                  </a:solidFill>
                  <a:latin typeface="ABeeZee"/>
                  <a:ea typeface="ABeeZee"/>
                  <a:cs typeface="ABeeZee"/>
                  <a:sym typeface="ABeeZee"/>
                </a:rPr>
                <a:t>erenity AI is a SaaS-level, full-stack mental wellness companion </a:t>
              </a:r>
              <a:r>
                <a:rPr lang="en-US" sz="2900">
                  <a:solidFill>
                    <a:srgbClr val="FFFFFF"/>
                  </a:solidFill>
                  <a:latin typeface="ABeeZee"/>
                  <a:ea typeface="ABeeZee"/>
                  <a:cs typeface="ABeeZee"/>
                  <a:sym typeface="ABeeZee"/>
                </a:rPr>
                <a:t>conversational</a:t>
              </a:r>
              <a:r>
                <a:rPr lang="en-US" sz="2900">
                  <a:solidFill>
                    <a:srgbClr val="92D050"/>
                  </a:solidFill>
                  <a:latin typeface="ABeeZee"/>
                  <a:ea typeface="ABeeZee"/>
                  <a:cs typeface="ABeeZee"/>
                  <a:sym typeface="ABeeZee"/>
                </a:rPr>
                <a:t> </a:t>
              </a:r>
              <a:r>
                <a:rPr lang="en-US" sz="2900">
                  <a:solidFill>
                    <a:srgbClr val="FFFFFF"/>
                  </a:solidFill>
                  <a:latin typeface="ABeeZee"/>
                  <a:ea typeface="ABeeZee"/>
                  <a:cs typeface="ABeeZee"/>
                  <a:sym typeface="ABeeZee"/>
                </a:rPr>
                <a:t>webapp</a:t>
              </a:r>
            </a:p>
            <a:p>
              <a:pPr algn="l" marL="626115" indent="-313058" lvl="1">
                <a:lnSpc>
                  <a:spcPts val="3480"/>
                </a:lnSpc>
                <a:buFont typeface="Arial"/>
                <a:buChar char="•"/>
              </a:pPr>
              <a:r>
                <a:rPr lang="en-US" sz="2900">
                  <a:solidFill>
                    <a:srgbClr val="FFFFFF"/>
                  </a:solidFill>
                  <a:latin typeface="ABeeZee"/>
                  <a:ea typeface="ABeeZee"/>
                  <a:cs typeface="ABeeZee"/>
                  <a:sym typeface="ABeeZee"/>
                </a:rPr>
                <a:t>Empathetic chatbot and emotional support</a:t>
              </a:r>
            </a:p>
            <a:p>
              <a:pPr algn="l" marL="626115" indent="-313058" lvl="1">
                <a:lnSpc>
                  <a:spcPts val="3480"/>
                </a:lnSpc>
                <a:buFont typeface="Arial"/>
                <a:buChar char="•"/>
              </a:pPr>
              <a:r>
                <a:rPr lang="en-US" sz="2900">
                  <a:solidFill>
                    <a:srgbClr val="FFFFFF"/>
                  </a:solidFill>
                  <a:latin typeface="ABeeZee"/>
                  <a:ea typeface="ABeeZee"/>
                  <a:cs typeface="ABeeZee"/>
                  <a:sym typeface="ABeeZee"/>
                </a:rPr>
                <a:t>Mood tracking </a:t>
              </a:r>
            </a:p>
            <a:p>
              <a:pPr algn="l" marL="626115" indent="-313058" lvl="1">
                <a:lnSpc>
                  <a:spcPts val="3480"/>
                </a:lnSpc>
                <a:buFont typeface="Arial"/>
                <a:buChar char="•"/>
              </a:pPr>
              <a:r>
                <a:rPr lang="en-US" sz="2900">
                  <a:solidFill>
                    <a:srgbClr val="FFFFFF"/>
                  </a:solidFill>
                  <a:latin typeface="ABeeZee"/>
                  <a:ea typeface="ABeeZee"/>
                  <a:cs typeface="ABeeZee"/>
                  <a:sym typeface="ABeeZee"/>
                </a:rPr>
                <a:t>Guided journaling suggestions</a:t>
              </a:r>
            </a:p>
            <a:p>
              <a:pPr algn="l" marL="626115" indent="-313058" lvl="1">
                <a:lnSpc>
                  <a:spcPts val="3480"/>
                </a:lnSpc>
                <a:buFont typeface="Arial"/>
                <a:buChar char="•"/>
              </a:pPr>
              <a:r>
                <a:rPr lang="en-US" sz="2900">
                  <a:solidFill>
                    <a:srgbClr val="FFFFFF"/>
                  </a:solidFill>
                  <a:latin typeface="ABeeZee"/>
                  <a:ea typeface="ABeeZee"/>
                  <a:cs typeface="ABeeZee"/>
                  <a:sym typeface="ABeeZee"/>
                </a:rPr>
                <a:t>Mindfulness tools and motivational prompt</a:t>
              </a:r>
            </a:p>
            <a:p>
              <a:pPr algn="l">
                <a:lnSpc>
                  <a:spcPts val="3480"/>
                </a:lnSpc>
              </a:pPr>
            </a:p>
            <a:p>
              <a:pPr algn="l">
                <a:lnSpc>
                  <a:spcPts val="3480"/>
                </a:lnSpc>
              </a:pPr>
            </a:p>
            <a:p>
              <a:pPr algn="just">
                <a:lnSpc>
                  <a:spcPts val="4800"/>
                </a:lnSpc>
              </a:pPr>
              <a:r>
                <a:rPr lang="en-US" sz="4000">
                  <a:solidFill>
                    <a:srgbClr val="FFFFFF"/>
                  </a:solidFill>
                  <a:latin typeface="ABeeZee"/>
                  <a:ea typeface="ABeeZee"/>
                  <a:cs typeface="ABeeZee"/>
                  <a:sym typeface="ABeeZee"/>
                </a:rPr>
                <a:t>   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435582" y="0"/>
            <a:ext cx="1823718" cy="1408017"/>
          </a:xfrm>
          <a:custGeom>
            <a:avLst/>
            <a:gdLst/>
            <a:ahLst/>
            <a:cxnLst/>
            <a:rect r="r" b="b" t="t" l="l"/>
            <a:pathLst>
              <a:path h="1408017" w="1823718">
                <a:moveTo>
                  <a:pt x="0" y="0"/>
                </a:moveTo>
                <a:lnTo>
                  <a:pt x="1823718" y="0"/>
                </a:lnTo>
                <a:lnTo>
                  <a:pt x="1823718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93571" y="13961"/>
            <a:ext cx="1277379" cy="1229477"/>
          </a:xfrm>
          <a:custGeom>
            <a:avLst/>
            <a:gdLst/>
            <a:ahLst/>
            <a:cxnLst/>
            <a:rect r="r" b="b" t="t" l="l"/>
            <a:pathLst>
              <a:path h="1229477" w="1277379">
                <a:moveTo>
                  <a:pt x="0" y="0"/>
                </a:moveTo>
                <a:lnTo>
                  <a:pt x="1277379" y="0"/>
                </a:lnTo>
                <a:lnTo>
                  <a:pt x="1277379" y="1229477"/>
                </a:lnTo>
                <a:lnTo>
                  <a:pt x="0" y="1229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86325" y="4514081"/>
            <a:ext cx="11708187" cy="6314578"/>
          </a:xfrm>
          <a:custGeom>
            <a:avLst/>
            <a:gdLst/>
            <a:ahLst/>
            <a:cxnLst/>
            <a:rect r="r" b="b" t="t" l="l"/>
            <a:pathLst>
              <a:path h="6314578" w="11708187">
                <a:moveTo>
                  <a:pt x="0" y="0"/>
                </a:moveTo>
                <a:lnTo>
                  <a:pt x="11708187" y="0"/>
                </a:lnTo>
                <a:lnTo>
                  <a:pt x="11708187" y="6314579"/>
                </a:lnTo>
                <a:lnTo>
                  <a:pt x="0" y="6314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800" r="0" b="-180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0856" y="-396974"/>
            <a:ext cx="6452430" cy="2178115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-691997">
            <a:off x="9758058" y="2126489"/>
            <a:ext cx="2036510" cy="2468497"/>
          </a:xfrm>
          <a:custGeom>
            <a:avLst/>
            <a:gdLst/>
            <a:ahLst/>
            <a:cxnLst/>
            <a:rect r="r" b="b" t="t" l="l"/>
            <a:pathLst>
              <a:path h="2468497" w="2036510">
                <a:moveTo>
                  <a:pt x="0" y="0"/>
                </a:moveTo>
                <a:lnTo>
                  <a:pt x="2036510" y="0"/>
                </a:lnTo>
                <a:lnTo>
                  <a:pt x="2036510" y="2468497"/>
                </a:lnTo>
                <a:lnTo>
                  <a:pt x="0" y="24684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38179" y="-114300"/>
            <a:ext cx="5447080" cy="1390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14"/>
              </a:lnSpc>
            </a:pPr>
            <a:r>
              <a:rPr lang="en-US" sz="8418" u="sng">
                <a:solidFill>
                  <a:srgbClr val="D9D9D9"/>
                </a:solidFill>
                <a:latin typeface="Scary Stories"/>
                <a:ea typeface="Scary Stories"/>
                <a:cs typeface="Scary Stories"/>
                <a:sym typeface="Scary Stories"/>
              </a:rPr>
              <a:t>SOLUTION:-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16803" y="2193574"/>
            <a:ext cx="6371197" cy="681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5"/>
              </a:lnSpc>
            </a:pPr>
          </a:p>
          <a:p>
            <a:pPr algn="just">
              <a:lnSpc>
                <a:spcPts val="4030"/>
              </a:lnSpc>
            </a:pPr>
            <a:r>
              <a:rPr lang="en-US" sz="3358">
                <a:solidFill>
                  <a:srgbClr val="FFC107"/>
                </a:solidFill>
                <a:latin typeface="ABeeZee"/>
                <a:ea typeface="ABeeZee"/>
                <a:cs typeface="ABeeZee"/>
                <a:sym typeface="ABeeZee"/>
              </a:rPr>
              <a:t>User Friendly Design</a:t>
            </a:r>
            <a:r>
              <a:rPr lang="en-US" sz="3358">
                <a:solidFill>
                  <a:srgbClr val="92D050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  <a:r>
              <a:rPr lang="en-US" sz="335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   </a:t>
            </a:r>
          </a:p>
          <a:p>
            <a:pPr algn="just">
              <a:lnSpc>
                <a:spcPts val="3225"/>
              </a:lnSpc>
            </a:pPr>
          </a:p>
          <a:p>
            <a:pPr algn="just" marL="356775" indent="-178388" lvl="1">
              <a:lnSpc>
                <a:spcPts val="3548"/>
              </a:lnSpc>
              <a:buFont typeface="Arial"/>
              <a:buChar char="•"/>
            </a:pPr>
            <a:r>
              <a:rPr lang="en-US" sz="295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Privacy</a:t>
            </a:r>
          </a:p>
          <a:p>
            <a:pPr algn="just" marL="356775" indent="-178388" lvl="1">
              <a:lnSpc>
                <a:spcPts val="3548"/>
              </a:lnSpc>
              <a:buFont typeface="Arial"/>
              <a:buChar char="•"/>
            </a:pPr>
            <a:r>
              <a:rPr lang="en-US" sz="295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Accessibility</a:t>
            </a:r>
          </a:p>
          <a:p>
            <a:pPr algn="just" marL="356775" indent="-178388" lvl="1">
              <a:lnSpc>
                <a:spcPts val="3548"/>
              </a:lnSpc>
              <a:buFont typeface="Arial"/>
              <a:buChar char="•"/>
            </a:pPr>
            <a:r>
              <a:rPr lang="en-US" sz="295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Built to be available 24/7</a:t>
            </a:r>
          </a:p>
          <a:p>
            <a:pPr algn="just" marL="356775" indent="-178388" lvl="1">
              <a:lnSpc>
                <a:spcPts val="3548"/>
              </a:lnSpc>
              <a:buFont typeface="Arial"/>
              <a:buChar char="•"/>
            </a:pPr>
            <a:r>
              <a:rPr lang="en-US" sz="295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Stigma-free</a:t>
            </a:r>
          </a:p>
          <a:p>
            <a:pPr algn="just" marL="356775" indent="-178388" lvl="1">
              <a:lnSpc>
                <a:spcPts val="3548"/>
              </a:lnSpc>
              <a:buFont typeface="Arial"/>
              <a:buChar char="•"/>
            </a:pPr>
            <a:r>
              <a:rPr lang="en-US" sz="2957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Beautifully intuitive</a:t>
            </a:r>
          </a:p>
          <a:p>
            <a:pPr algn="just" marL="324342" indent="-162171" lvl="1">
              <a:lnSpc>
                <a:spcPts val="3225"/>
              </a:lnSpc>
            </a:pPr>
          </a:p>
          <a:p>
            <a:pPr algn="just">
              <a:lnSpc>
                <a:spcPts val="4065"/>
              </a:lnSpc>
            </a:pPr>
            <a:r>
              <a:rPr lang="en-US" sz="3388">
                <a:solidFill>
                  <a:srgbClr val="FFC107"/>
                </a:solidFill>
                <a:latin typeface="ABeeZee"/>
                <a:ea typeface="ABeeZee"/>
                <a:cs typeface="ABeeZee"/>
                <a:sym typeface="ABeeZee"/>
              </a:rPr>
              <a:t>Serenity-AI,empowers individuals</a:t>
            </a:r>
          </a:p>
          <a:p>
            <a:pPr algn="just" marL="129736" indent="-64868" lvl="1">
              <a:lnSpc>
                <a:spcPts val="1290"/>
              </a:lnSpc>
            </a:pPr>
            <a:r>
              <a:rPr lang="en-US" sz="1075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</a:p>
          <a:p>
            <a:pPr algn="just" marL="324342" indent="-162171" lvl="1">
              <a:lnSpc>
                <a:spcPts val="3225"/>
              </a:lnSpc>
              <a:buFont typeface="Arial"/>
              <a:buChar char="•"/>
            </a:pPr>
            <a:r>
              <a:rPr lang="en-US" sz="268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To track their mental well-being</a:t>
            </a:r>
          </a:p>
          <a:p>
            <a:pPr algn="just" marL="324342" indent="-162171" lvl="1">
              <a:lnSpc>
                <a:spcPts val="3225"/>
              </a:lnSpc>
              <a:buFont typeface="Arial"/>
              <a:buChar char="•"/>
            </a:pPr>
            <a:r>
              <a:rPr lang="en-US" sz="268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Talk it out</a:t>
            </a:r>
          </a:p>
          <a:p>
            <a:pPr algn="just" marL="324342" indent="-162171" lvl="1">
              <a:lnSpc>
                <a:spcPts val="3225"/>
              </a:lnSpc>
              <a:buFont typeface="Arial"/>
              <a:buChar char="•"/>
            </a:pPr>
            <a:r>
              <a:rPr lang="en-US" sz="268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Grow emotionally</a:t>
            </a:r>
          </a:p>
          <a:p>
            <a:pPr algn="just" marL="324342" indent="-162171" lvl="1">
              <a:lnSpc>
                <a:spcPts val="3225"/>
              </a:lnSpc>
              <a:buFont typeface="Arial"/>
              <a:buChar char="•"/>
            </a:pPr>
            <a:r>
              <a:rPr lang="en-US" sz="268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One check-in at a time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64367" y="-2312893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920564"/>
            <a:ext cx="15939906" cy="7607334"/>
          </a:xfrm>
          <a:custGeom>
            <a:avLst/>
            <a:gdLst/>
            <a:ahLst/>
            <a:cxnLst/>
            <a:rect r="r" b="b" t="t" l="l"/>
            <a:pathLst>
              <a:path h="7607334" w="15939906">
                <a:moveTo>
                  <a:pt x="0" y="0"/>
                </a:moveTo>
                <a:lnTo>
                  <a:pt x="15939906" y="0"/>
                </a:lnTo>
                <a:lnTo>
                  <a:pt x="15939906" y="7607333"/>
                </a:lnTo>
                <a:lnTo>
                  <a:pt x="0" y="76073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177" r="-2912" b="-1217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22631" y="1489582"/>
            <a:ext cx="2417575" cy="1610709"/>
          </a:xfrm>
          <a:custGeom>
            <a:avLst/>
            <a:gdLst/>
            <a:ahLst/>
            <a:cxnLst/>
            <a:rect r="r" b="b" t="t" l="l"/>
            <a:pathLst>
              <a:path h="1610709" w="2417575">
                <a:moveTo>
                  <a:pt x="0" y="0"/>
                </a:moveTo>
                <a:lnTo>
                  <a:pt x="2417575" y="0"/>
                </a:lnTo>
                <a:lnTo>
                  <a:pt x="2417575" y="1610709"/>
                </a:lnTo>
                <a:lnTo>
                  <a:pt x="0" y="1610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207580"/>
            <a:ext cx="3784338" cy="1835404"/>
          </a:xfrm>
          <a:custGeom>
            <a:avLst/>
            <a:gdLst/>
            <a:ahLst/>
            <a:cxnLst/>
            <a:rect r="r" b="b" t="t" l="l"/>
            <a:pathLst>
              <a:path h="1835404" w="3784338">
                <a:moveTo>
                  <a:pt x="0" y="0"/>
                </a:moveTo>
                <a:lnTo>
                  <a:pt x="3784338" y="0"/>
                </a:lnTo>
                <a:lnTo>
                  <a:pt x="3784338" y="1835404"/>
                </a:lnTo>
                <a:lnTo>
                  <a:pt x="0" y="1835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78608" y="105304"/>
            <a:ext cx="9130784" cy="106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1"/>
              </a:lnSpc>
            </a:pPr>
            <a:r>
              <a:rPr lang="en-US" sz="6561" u="sng">
                <a:solidFill>
                  <a:srgbClr val="FFFFFF"/>
                </a:solidFill>
                <a:latin typeface="Scary Stories"/>
                <a:ea typeface="Scary Stories"/>
                <a:cs typeface="Scary Stories"/>
                <a:sym typeface="Scary Stories"/>
              </a:rPr>
              <a:t>FLOWCHART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27897" y="1037536"/>
            <a:ext cx="7858719" cy="9030160"/>
            <a:chOff x="0" y="0"/>
            <a:chExt cx="10478293" cy="120402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478293" cy="12040213"/>
            </a:xfrm>
            <a:custGeom>
              <a:avLst/>
              <a:gdLst/>
              <a:ahLst/>
              <a:cxnLst/>
              <a:rect r="r" b="b" t="t" l="l"/>
              <a:pathLst>
                <a:path h="12040213" w="10478293">
                  <a:moveTo>
                    <a:pt x="0" y="0"/>
                  </a:moveTo>
                  <a:lnTo>
                    <a:pt x="10478293" y="0"/>
                  </a:lnTo>
                  <a:lnTo>
                    <a:pt x="10478293" y="12040213"/>
                  </a:lnTo>
                  <a:lnTo>
                    <a:pt x="0" y="120402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0478293" cy="120973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>
                <a:lnSpc>
                  <a:spcPts val="3359"/>
                </a:lnSpc>
              </a:pPr>
              <a:r>
                <a:rPr lang="en-US" sz="2799" b="true">
                  <a:solidFill>
                    <a:srgbClr val="92D05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</a:t>
              </a:r>
              <a:r>
                <a:rPr lang="en-US" sz="2799" b="true">
                  <a:solidFill>
                    <a:srgbClr val="92D05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.User opens website</a:t>
              </a:r>
            </a:p>
            <a:p>
              <a:pPr algn="just" marL="289560" indent="-144780" lvl="1">
                <a:lnSpc>
                  <a:spcPts val="287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The app is served at root (/) and initialized via src/index.js.</a:t>
              </a:r>
            </a:p>
            <a:p>
              <a:pPr algn="just" marL="289560" indent="-144780" lvl="1">
                <a:lnSpc>
                  <a:spcPts val="287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Main layout and routing is handled in App.js.</a:t>
              </a:r>
            </a:p>
            <a:p>
              <a:pPr algn="just" marL="289560" indent="-144780" lvl="1">
                <a:lnSpc>
                  <a:spcPts val="2879"/>
                </a:lnSpc>
              </a:pPr>
            </a:p>
            <a:p>
              <a:pPr algn="just" marL="337820" indent="-168910" lvl="1">
                <a:lnSpc>
                  <a:spcPts val="3359"/>
                </a:lnSpc>
              </a:pPr>
              <a:r>
                <a:rPr lang="en-US" b="true" sz="2799">
                  <a:solidFill>
                    <a:srgbClr val="92D05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3.</a:t>
              </a:r>
              <a:r>
                <a:rPr lang="en-US" b="true" sz="27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b="true" sz="2799">
                  <a:solidFill>
                    <a:srgbClr val="92D05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Login/Register Page</a:t>
              </a:r>
            </a:p>
            <a:p>
              <a:pPr algn="just" marL="289560" indent="-144780" lvl="1">
                <a:lnSpc>
                  <a:spcPts val="287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Routes to /login or /register.</a:t>
              </a:r>
            </a:p>
            <a:p>
              <a:pPr algn="just" marL="289560" indent="-144780" lvl="1">
                <a:lnSpc>
                  <a:spcPts val="287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Uses Firebase Auth to validate credentials.</a:t>
              </a:r>
            </a:p>
            <a:p>
              <a:pPr algn="just" marL="289560" indent="-144780" lvl="1">
                <a:lnSpc>
                  <a:spcPts val="287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After successful login, user is redirected to home (/).</a:t>
              </a:r>
            </a:p>
            <a:p>
              <a:pPr algn="just" marL="289560" indent="-144780" lvl="1">
                <a:lnSpc>
                  <a:spcPts val="2879"/>
                </a:lnSpc>
              </a:pPr>
            </a:p>
            <a:p>
              <a:pPr algn="just" marL="337820" indent="-168910" lvl="1">
                <a:lnSpc>
                  <a:spcPts val="3359"/>
                </a:lnSpc>
              </a:pPr>
              <a:r>
                <a:rPr lang="en-US" b="true" sz="2799">
                  <a:solidFill>
                    <a:srgbClr val="92D05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5.</a:t>
              </a:r>
              <a:r>
                <a:rPr lang="en-US" b="true" sz="27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b="true" sz="2799">
                  <a:solidFill>
                    <a:srgbClr val="92D05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Chatbot Page (/chat)</a:t>
              </a:r>
            </a:p>
            <a:p>
              <a:pPr algn="just" marL="289560" indent="-144780" lvl="1">
                <a:lnSpc>
                  <a:spcPts val="287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Uses an AI assistant (likely using Gemini API via backend).</a:t>
              </a:r>
            </a:p>
            <a:p>
              <a:pPr algn="just" marL="289560" indent="-144780" lvl="1">
                <a:lnSpc>
                  <a:spcPts val="287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 chat UI is rendered where user can type and get responses.</a:t>
              </a:r>
            </a:p>
            <a:p>
              <a:pPr algn="just" marL="289560" indent="-144780" lvl="1">
                <a:lnSpc>
                  <a:spcPts val="2879"/>
                </a:lnSpc>
              </a:pPr>
            </a:p>
            <a:p>
              <a:pPr algn="just" marL="337820" indent="-168910" lvl="1">
                <a:lnSpc>
                  <a:spcPts val="3359"/>
                </a:lnSpc>
              </a:pPr>
              <a:r>
                <a:rPr lang="en-US" b="true" sz="2799">
                  <a:solidFill>
                    <a:srgbClr val="92D05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7.</a:t>
              </a:r>
              <a:r>
                <a:rPr lang="en-US" b="true" sz="27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b="true" sz="2799">
                  <a:solidFill>
                    <a:srgbClr val="92D05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Daily Journal (/journal)</a:t>
              </a:r>
            </a:p>
            <a:p>
              <a:pPr algn="just" marL="289560" indent="-144780" lvl="1">
                <a:lnSpc>
                  <a:spcPts val="287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Lets users write reflections or entries.</a:t>
              </a:r>
            </a:p>
            <a:p>
              <a:pPr algn="just" marL="289560" indent="-144780" lvl="1">
                <a:lnSpc>
                  <a:spcPts val="287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Content likely stored per user using Firebase Firestore.</a:t>
              </a:r>
            </a:p>
            <a:p>
              <a:pPr algn="just" marL="289560" indent="-144780" lvl="1">
                <a:lnSpc>
                  <a:spcPts val="2879"/>
                </a:lnSpc>
              </a:pPr>
            </a:p>
            <a:p>
              <a:pPr algn="just" marL="337820" indent="-168910" lvl="1">
                <a:lnSpc>
                  <a:spcPts val="3359"/>
                </a:lnSpc>
              </a:pPr>
              <a:r>
                <a:rPr lang="en-US" b="true" sz="2799">
                  <a:solidFill>
                    <a:srgbClr val="92D05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9.</a:t>
              </a:r>
              <a:r>
                <a:rPr lang="en-US" b="true" sz="27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b="true" sz="2799">
                  <a:solidFill>
                    <a:srgbClr val="92D05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Settings/Profile (/settings)</a:t>
              </a:r>
            </a:p>
            <a:p>
              <a:pPr algn="just" marL="289560" indent="-144780" lvl="1">
                <a:lnSpc>
                  <a:spcPts val="287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Allows users to update profile info or manage app settings.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087068" y="-66675"/>
            <a:ext cx="10857091" cy="931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3"/>
              </a:lnSpc>
            </a:pPr>
            <a:r>
              <a:rPr lang="en-US" sz="5707" u="sng">
                <a:solidFill>
                  <a:srgbClr val="FFFFFF"/>
                </a:solidFill>
                <a:latin typeface="Scary Stories"/>
                <a:ea typeface="Scary Stories"/>
                <a:cs typeface="Scary Stories"/>
                <a:sym typeface="Scary Stories"/>
              </a:rPr>
              <a:t>FLOWCHART EXPLANATION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46911" y="1199690"/>
            <a:ext cx="6994498" cy="864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2833" b="true">
                <a:solidFill>
                  <a:srgbClr val="92D050"/>
                </a:solidFill>
                <a:latin typeface="Arial Bold"/>
                <a:ea typeface="Arial Bold"/>
                <a:cs typeface="Arial Bold"/>
                <a:sym typeface="Arial Bold"/>
              </a:rPr>
              <a:t>2.</a:t>
            </a:r>
            <a:r>
              <a:rPr lang="en-US" sz="2833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33" b="true">
                <a:solidFill>
                  <a:srgbClr val="92D050"/>
                </a:solidFill>
                <a:latin typeface="Arial Bold"/>
                <a:ea typeface="Arial Bold"/>
                <a:cs typeface="Arial Bold"/>
                <a:sym typeface="Arial Bold"/>
              </a:rPr>
              <a:t>Authentication Check</a:t>
            </a:r>
          </a:p>
          <a:p>
            <a:pPr algn="l">
              <a:lnSpc>
                <a:spcPts val="2914"/>
              </a:lnSpc>
            </a:pPr>
            <a:r>
              <a:rPr lang="en-US" sz="242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   Supabase</a:t>
            </a:r>
            <a:r>
              <a:rPr lang="en-US" sz="242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Authentication is integrated.</a:t>
            </a:r>
          </a:p>
          <a:p>
            <a:pPr algn="l" marL="292982" indent="-146491" lvl="1">
              <a:lnSpc>
                <a:spcPts val="2914"/>
              </a:lnSpc>
              <a:buFont typeface="Arial"/>
              <a:buChar char="•"/>
            </a:pPr>
            <a:r>
              <a:rPr lang="en-US" sz="242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app uses a context provider (AuthContext.js) to manage and check login state.</a:t>
            </a:r>
          </a:p>
          <a:p>
            <a:pPr algn="l" marL="292982" indent="-146491" lvl="1">
              <a:lnSpc>
                <a:spcPts val="2914"/>
              </a:lnSpc>
              <a:buFont typeface="Arial"/>
              <a:buChar char="•"/>
            </a:pPr>
            <a:r>
              <a:rPr lang="en-US" sz="242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user is </a:t>
            </a:r>
            <a:r>
              <a:rPr lang="en-US" b="true" sz="2428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not logged in</a:t>
            </a:r>
            <a:r>
              <a:rPr lang="en-US" sz="242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they are redirected to /login.</a:t>
            </a:r>
          </a:p>
          <a:p>
            <a:pPr algn="l" marL="292982" indent="-146491" lvl="1">
              <a:lnSpc>
                <a:spcPts val="2914"/>
              </a:lnSpc>
            </a:pPr>
          </a:p>
          <a:p>
            <a:pPr algn="l" marL="341812" indent="-170906" lvl="1">
              <a:lnSpc>
                <a:spcPts val="3399"/>
              </a:lnSpc>
            </a:pPr>
            <a:r>
              <a:rPr lang="en-US" b="true" sz="2833">
                <a:solidFill>
                  <a:srgbClr val="92D050"/>
                </a:solidFill>
                <a:latin typeface="Arial Bold"/>
                <a:ea typeface="Arial Bold"/>
                <a:cs typeface="Arial Bold"/>
                <a:sym typeface="Arial Bold"/>
              </a:rPr>
              <a:t>4.</a:t>
            </a:r>
            <a:r>
              <a:rPr lang="en-US" b="true" sz="2833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2833">
                <a:solidFill>
                  <a:srgbClr val="92D050"/>
                </a:solidFill>
                <a:latin typeface="Arial Bold"/>
                <a:ea typeface="Arial Bold"/>
                <a:cs typeface="Arial Bold"/>
                <a:sym typeface="Arial Bold"/>
              </a:rPr>
              <a:t>Authenticated User Experience</a:t>
            </a:r>
          </a:p>
          <a:p>
            <a:pPr algn="l" marL="292982" indent="-146491" lvl="1">
              <a:lnSpc>
                <a:spcPts val="2914"/>
              </a:lnSpc>
            </a:pPr>
            <a:r>
              <a:rPr lang="en-US" sz="242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Once logged in, the main app renders:</a:t>
            </a:r>
          </a:p>
          <a:p>
            <a:pPr algn="l" marL="292982" indent="-146491" lvl="1">
              <a:lnSpc>
                <a:spcPts val="2914"/>
              </a:lnSpc>
              <a:buFont typeface="Arial"/>
              <a:buChar char="•"/>
            </a:pPr>
            <a:r>
              <a:rPr lang="en-US" b="true" sz="2428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Sidebar navigation</a:t>
            </a:r>
          </a:p>
          <a:p>
            <a:pPr algn="l" marL="292982" indent="-146491" lvl="1">
              <a:lnSpc>
                <a:spcPts val="2914"/>
              </a:lnSpc>
              <a:buFont typeface="Arial"/>
              <a:buChar char="•"/>
            </a:pPr>
            <a:r>
              <a:rPr lang="en-US" sz="242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Different tools via React Router (inside App.js)</a:t>
            </a:r>
          </a:p>
          <a:p>
            <a:pPr algn="l" marL="292982" indent="-146491" lvl="1">
              <a:lnSpc>
                <a:spcPts val="2914"/>
              </a:lnSpc>
            </a:pPr>
          </a:p>
          <a:p>
            <a:pPr algn="l" marL="341812" indent="-170906" lvl="1">
              <a:lnSpc>
                <a:spcPts val="3399"/>
              </a:lnSpc>
            </a:pPr>
            <a:r>
              <a:rPr lang="en-US" b="true" sz="2833">
                <a:solidFill>
                  <a:srgbClr val="92D050"/>
                </a:solidFill>
                <a:latin typeface="Arial Bold"/>
                <a:ea typeface="Arial Bold"/>
                <a:cs typeface="Arial Bold"/>
                <a:sym typeface="Arial Bold"/>
              </a:rPr>
              <a:t>6.</a:t>
            </a:r>
            <a:r>
              <a:rPr lang="en-US" b="true" sz="2833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2833">
                <a:solidFill>
                  <a:srgbClr val="92D050"/>
                </a:solidFill>
                <a:latin typeface="Arial Bold"/>
                <a:ea typeface="Arial Bold"/>
                <a:cs typeface="Arial Bold"/>
                <a:sym typeface="Arial Bold"/>
              </a:rPr>
              <a:t>Mood Tracking (/mood)</a:t>
            </a:r>
          </a:p>
          <a:p>
            <a:pPr algn="l" marL="292982" indent="-146491" lvl="1">
              <a:lnSpc>
                <a:spcPts val="2914"/>
              </a:lnSpc>
              <a:buFont typeface="Arial"/>
              <a:buChar char="•"/>
            </a:pPr>
            <a:r>
              <a:rPr lang="en-US" sz="242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mood selection interface to choose how the user feels.</a:t>
            </a:r>
          </a:p>
          <a:p>
            <a:pPr algn="l" marL="292982" indent="-146491" lvl="1">
              <a:lnSpc>
                <a:spcPts val="2914"/>
              </a:lnSpc>
              <a:buFont typeface="Arial"/>
              <a:buChar char="•"/>
            </a:pPr>
            <a:r>
              <a:rPr lang="en-US" sz="242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Possibly stores mood data in Firebase or local state.</a:t>
            </a:r>
          </a:p>
          <a:p>
            <a:pPr algn="l" marL="292982" indent="-146491" lvl="1">
              <a:lnSpc>
                <a:spcPts val="2914"/>
              </a:lnSpc>
            </a:pPr>
          </a:p>
          <a:p>
            <a:pPr algn="l" marL="341812" indent="-170906" lvl="1">
              <a:lnSpc>
                <a:spcPts val="3399"/>
              </a:lnSpc>
            </a:pPr>
            <a:r>
              <a:rPr lang="en-US" b="true" sz="2833">
                <a:solidFill>
                  <a:srgbClr val="92D050"/>
                </a:solidFill>
                <a:latin typeface="Arial Bold"/>
                <a:ea typeface="Arial Bold"/>
                <a:cs typeface="Arial Bold"/>
                <a:sym typeface="Arial Bold"/>
              </a:rPr>
              <a:t>8. Meditation Tools (/meditate)</a:t>
            </a:r>
          </a:p>
          <a:p>
            <a:pPr algn="l" marL="292982" indent="-146491" lvl="1">
              <a:lnSpc>
                <a:spcPts val="2914"/>
              </a:lnSpc>
              <a:buFont typeface="Arial"/>
              <a:buChar char="•"/>
            </a:pPr>
            <a:r>
              <a:rPr lang="en-US" sz="242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list of meditation sessions or embedded audio/visual meditations.</a:t>
            </a:r>
          </a:p>
          <a:p>
            <a:pPr algn="l" marL="292982" indent="-146491" lvl="1">
              <a:lnSpc>
                <a:spcPts val="2914"/>
              </a:lnSpc>
              <a:buFont typeface="Arial"/>
              <a:buChar char="•"/>
            </a:pPr>
            <a:r>
              <a:rPr lang="en-US" sz="242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May include timers or guided sessions</a:t>
            </a:r>
            <a:r>
              <a:rPr lang="en-US" sz="2428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 marL="292982" indent="-146491" lvl="1">
              <a:lnSpc>
                <a:spcPts val="291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941452" y="-6974546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620008" y="1554990"/>
            <a:ext cx="9667992" cy="8732010"/>
          </a:xfrm>
          <a:custGeom>
            <a:avLst/>
            <a:gdLst/>
            <a:ahLst/>
            <a:cxnLst/>
            <a:rect r="r" b="b" t="t" l="l"/>
            <a:pathLst>
              <a:path h="8732010" w="9667992">
                <a:moveTo>
                  <a:pt x="0" y="0"/>
                </a:moveTo>
                <a:lnTo>
                  <a:pt x="9667992" y="0"/>
                </a:lnTo>
                <a:lnTo>
                  <a:pt x="9667992" y="8732010"/>
                </a:lnTo>
                <a:lnTo>
                  <a:pt x="0" y="8732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34" t="-2121" r="-283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95644" y="1399302"/>
            <a:ext cx="859944" cy="667531"/>
          </a:xfrm>
          <a:custGeom>
            <a:avLst/>
            <a:gdLst/>
            <a:ahLst/>
            <a:cxnLst/>
            <a:rect r="r" b="b" t="t" l="l"/>
            <a:pathLst>
              <a:path h="667531" w="859944">
                <a:moveTo>
                  <a:pt x="0" y="0"/>
                </a:moveTo>
                <a:lnTo>
                  <a:pt x="859944" y="0"/>
                </a:lnTo>
                <a:lnTo>
                  <a:pt x="859944" y="667532"/>
                </a:lnTo>
                <a:lnTo>
                  <a:pt x="0" y="667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16217" y="3950813"/>
            <a:ext cx="939370" cy="939370"/>
          </a:xfrm>
          <a:custGeom>
            <a:avLst/>
            <a:gdLst/>
            <a:ahLst/>
            <a:cxnLst/>
            <a:rect r="r" b="b" t="t" l="l"/>
            <a:pathLst>
              <a:path h="939370" w="939370">
                <a:moveTo>
                  <a:pt x="0" y="0"/>
                </a:moveTo>
                <a:lnTo>
                  <a:pt x="939371" y="0"/>
                </a:lnTo>
                <a:lnTo>
                  <a:pt x="939371" y="939371"/>
                </a:lnTo>
                <a:lnTo>
                  <a:pt x="0" y="939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399302"/>
            <a:ext cx="844825" cy="844825"/>
          </a:xfrm>
          <a:custGeom>
            <a:avLst/>
            <a:gdLst/>
            <a:ahLst/>
            <a:cxnLst/>
            <a:rect r="r" b="b" t="t" l="l"/>
            <a:pathLst>
              <a:path h="844825" w="844825">
                <a:moveTo>
                  <a:pt x="0" y="0"/>
                </a:moveTo>
                <a:lnTo>
                  <a:pt x="844825" y="0"/>
                </a:lnTo>
                <a:lnTo>
                  <a:pt x="844825" y="844825"/>
                </a:lnTo>
                <a:lnTo>
                  <a:pt x="0" y="8448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3863" y="4299996"/>
            <a:ext cx="694837" cy="843504"/>
          </a:xfrm>
          <a:custGeom>
            <a:avLst/>
            <a:gdLst/>
            <a:ahLst/>
            <a:cxnLst/>
            <a:rect r="r" b="b" t="t" l="l"/>
            <a:pathLst>
              <a:path h="843504" w="694837">
                <a:moveTo>
                  <a:pt x="0" y="0"/>
                </a:moveTo>
                <a:lnTo>
                  <a:pt x="694837" y="0"/>
                </a:lnTo>
                <a:lnTo>
                  <a:pt x="694837" y="843504"/>
                </a:lnTo>
                <a:lnTo>
                  <a:pt x="0" y="843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12598" y="118341"/>
            <a:ext cx="12357431" cy="9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 u="sng">
                <a:solidFill>
                  <a:srgbClr val="FFFFFF"/>
                </a:solidFill>
                <a:latin typeface="Scary Stories"/>
                <a:ea typeface="Scary Stories"/>
                <a:cs typeface="Scary Stories"/>
                <a:sym typeface="Scary Stories"/>
              </a:rPr>
              <a:t>FEATURES AND NOVELTY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" y="1553030"/>
            <a:ext cx="5599444" cy="2544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9"/>
              </a:lnSpc>
            </a:pPr>
            <a:r>
              <a:rPr lang="en-US" sz="2341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341" b="true">
                <a:solidFill>
                  <a:srgbClr val="92D050"/>
                </a:solidFill>
                <a:latin typeface="Arial Bold"/>
                <a:ea typeface="Arial Bold"/>
                <a:cs typeface="Arial Bold"/>
                <a:sym typeface="Arial Bold"/>
              </a:rPr>
              <a:t>         AI-Powered Conversations</a:t>
            </a:r>
          </a:p>
          <a:p>
            <a:pPr algn="just">
              <a:lnSpc>
                <a:spcPts val="2809"/>
              </a:lnSpc>
            </a:pPr>
          </a:p>
          <a:p>
            <a:pPr algn="just" marL="282445" indent="-141223" lvl="1">
              <a:lnSpc>
                <a:spcPts val="2809"/>
              </a:lnSpc>
              <a:buFont typeface="Arial"/>
              <a:buChar char="•"/>
            </a:pPr>
            <a:r>
              <a:rPr lang="en-US" sz="234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4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Advanced NLP with </a:t>
            </a:r>
            <a:r>
              <a:rPr lang="en-US" b="true" sz="23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Hugging</a:t>
            </a:r>
          </a:p>
          <a:p>
            <a:pPr algn="just" marL="282445" indent="-141223" lvl="1">
              <a:lnSpc>
                <a:spcPts val="2809"/>
              </a:lnSpc>
              <a:buFont typeface="Arial"/>
              <a:buChar char="•"/>
            </a:pPr>
            <a:r>
              <a:rPr lang="en-US" b="true" sz="23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Face Transformers</a:t>
            </a:r>
          </a:p>
          <a:p>
            <a:pPr algn="just" marL="282445" indent="-141223" lvl="1">
              <a:lnSpc>
                <a:spcPts val="2809"/>
              </a:lnSpc>
              <a:buFont typeface="Arial"/>
              <a:buChar char="•"/>
            </a:pPr>
            <a:r>
              <a:rPr lang="en-US" b="true" sz="23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Fallback intelligence</a:t>
            </a:r>
            <a:r>
              <a:rPr lang="en-US" sz="234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just" marL="282445" indent="-141223" lvl="1">
              <a:lnSpc>
                <a:spcPts val="2809"/>
              </a:lnSpc>
              <a:buFont typeface="Arial"/>
              <a:buChar char="•"/>
            </a:pPr>
            <a:r>
              <a:rPr lang="en-US" sz="234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Hybrid AI model: </a:t>
            </a:r>
            <a:r>
              <a:rPr lang="en-US" b="true" sz="23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Hugging   </a:t>
            </a:r>
          </a:p>
          <a:p>
            <a:pPr algn="just" marL="282445" indent="-141223" lvl="1">
              <a:lnSpc>
                <a:spcPts val="2809"/>
              </a:lnSpc>
            </a:pPr>
            <a:r>
              <a:rPr lang="en-US" b="true" sz="23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     Face + HugChat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" y="7412493"/>
            <a:ext cx="9148464" cy="225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4"/>
              </a:lnSpc>
            </a:pPr>
            <a:r>
              <a:rPr lang="en-US" sz="2837" b="true">
                <a:solidFill>
                  <a:srgbClr val="92D050"/>
                </a:solidFill>
                <a:latin typeface="Arial Bold"/>
                <a:ea typeface="Arial Bold"/>
                <a:cs typeface="Arial Bold"/>
                <a:sym typeface="Arial Bold"/>
              </a:rPr>
              <a:t>🎤 Voice Interaction</a:t>
            </a:r>
          </a:p>
          <a:p>
            <a:pPr algn="l">
              <a:lnSpc>
                <a:spcPts val="2804"/>
              </a:lnSpc>
            </a:pPr>
          </a:p>
          <a:p>
            <a:pPr algn="l" marL="282015" indent="-141008" lvl="1">
              <a:lnSpc>
                <a:spcPts val="2804"/>
              </a:lnSpc>
              <a:buFont typeface="Arial"/>
              <a:buChar char="•"/>
            </a:pPr>
            <a:r>
              <a:rPr lang="en-US" sz="233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Real-time </a:t>
            </a:r>
            <a:r>
              <a:rPr lang="en-US" b="true" sz="233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speech recognition</a:t>
            </a:r>
            <a:r>
              <a:rPr lang="en-US" sz="233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l" marL="282015" indent="-141008" lvl="1">
              <a:lnSpc>
                <a:spcPts val="2804"/>
              </a:lnSpc>
              <a:buFont typeface="Arial"/>
              <a:buChar char="•"/>
            </a:pPr>
            <a:r>
              <a:rPr lang="en-US" sz="233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Multi-format audio support: </a:t>
            </a:r>
            <a:r>
              <a:rPr lang="en-US" b="true" sz="233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WebM, WAV, MP4</a:t>
            </a:r>
          </a:p>
          <a:p>
            <a:pPr algn="l" marL="282015" indent="-141008" lvl="1">
              <a:lnSpc>
                <a:spcPts val="2804"/>
              </a:lnSpc>
              <a:buFont typeface="Arial"/>
              <a:buChar char="•"/>
            </a:pPr>
            <a:r>
              <a:rPr lang="en-US" sz="233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Audio conversion via </a:t>
            </a:r>
            <a:r>
              <a:rPr lang="en-US" b="true" sz="233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PyDub + FFmpeg</a:t>
            </a:r>
          </a:p>
          <a:p>
            <a:pPr algn="l" marL="282015" indent="-141008" lvl="1">
              <a:lnSpc>
                <a:spcPts val="2804"/>
              </a:lnSpc>
              <a:buFont typeface="Arial"/>
              <a:buChar char="•"/>
            </a:pPr>
            <a:r>
              <a:rPr lang="en-US" sz="233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Noise reduction &amp; voice optimization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9958" y="4402633"/>
            <a:ext cx="5104769" cy="2894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3"/>
              </a:lnSpc>
            </a:pPr>
            <a:r>
              <a:rPr lang="en-US" sz="2336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        </a:t>
            </a:r>
            <a:r>
              <a:rPr lang="en-US" sz="2336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336" b="true">
                <a:solidFill>
                  <a:srgbClr val="92D050"/>
                </a:solidFill>
                <a:latin typeface="Arial Bold"/>
                <a:ea typeface="Arial Bold"/>
                <a:cs typeface="Arial Bold"/>
                <a:sym typeface="Arial Bold"/>
              </a:rPr>
              <a:t>Mental Health Features</a:t>
            </a:r>
          </a:p>
          <a:p>
            <a:pPr algn="l">
              <a:lnSpc>
                <a:spcPts val="2803"/>
              </a:lnSpc>
            </a:pPr>
          </a:p>
          <a:p>
            <a:pPr algn="l" marL="281887" indent="-140943" lvl="1">
              <a:lnSpc>
                <a:spcPts val="2803"/>
              </a:lnSpc>
              <a:buFont typeface="Arial"/>
              <a:buChar char="•"/>
            </a:pPr>
            <a:r>
              <a:rPr lang="en-US" sz="233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Daily </a:t>
            </a:r>
            <a:r>
              <a:rPr lang="en-US" b="true" sz="233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mood tracking</a:t>
            </a:r>
            <a:r>
              <a:rPr lang="en-US" sz="233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 personalized insights</a:t>
            </a:r>
          </a:p>
          <a:p>
            <a:pPr algn="l" marL="281887" indent="-140943" lvl="1">
              <a:lnSpc>
                <a:spcPts val="2803"/>
              </a:lnSpc>
              <a:buFont typeface="Arial"/>
              <a:buChar char="•"/>
            </a:pPr>
            <a:r>
              <a:rPr lang="en-US" b="true" sz="233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Guided journaling</a:t>
            </a:r>
            <a:r>
              <a:rPr lang="en-US" sz="233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emotional reflection</a:t>
            </a:r>
          </a:p>
          <a:p>
            <a:pPr algn="l" marL="281887" indent="-140943" lvl="1">
              <a:lnSpc>
                <a:spcPts val="2803"/>
              </a:lnSpc>
              <a:buFont typeface="Arial"/>
              <a:buChar char="•"/>
            </a:pPr>
            <a:r>
              <a:rPr lang="en-US" b="true" sz="233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Mindfulness exercises</a:t>
            </a:r>
            <a:r>
              <a:rPr lang="en-US" sz="233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(breathing , grounding)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25616" y="1562555"/>
            <a:ext cx="7022312" cy="181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6"/>
              </a:lnSpc>
            </a:pPr>
            <a:r>
              <a:rPr lang="en-US" sz="233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     </a:t>
            </a:r>
            <a:r>
              <a:rPr lang="en-US" sz="233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330" b="true">
                <a:solidFill>
                  <a:srgbClr val="92D050"/>
                </a:solidFill>
                <a:latin typeface="Arial Bold"/>
                <a:ea typeface="Arial Bold"/>
                <a:cs typeface="Arial Bold"/>
                <a:sym typeface="Arial Bold"/>
              </a:rPr>
              <a:t>User Interface (UI/UX)</a:t>
            </a:r>
          </a:p>
          <a:p>
            <a:pPr algn="l">
              <a:lnSpc>
                <a:spcPts val="2796"/>
              </a:lnSpc>
            </a:pPr>
          </a:p>
          <a:p>
            <a:pPr algn="l" marL="281212" indent="-140606" lvl="1">
              <a:lnSpc>
                <a:spcPts val="2796"/>
              </a:lnSpc>
              <a:buFont typeface="Arial"/>
              <a:buChar char="•"/>
            </a:pPr>
            <a:r>
              <a:rPr lang="en-US" sz="23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Built using </a:t>
            </a:r>
            <a:r>
              <a:rPr lang="en-US" b="true" sz="233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React + Tailwind CSS</a:t>
            </a:r>
          </a:p>
          <a:p>
            <a:pPr algn="l" marL="281212" indent="-140606" lvl="1">
              <a:lnSpc>
                <a:spcPts val="2796"/>
              </a:lnSpc>
              <a:buFont typeface="Arial"/>
              <a:buChar char="•"/>
            </a:pPr>
            <a:r>
              <a:rPr lang="en-US" sz="23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Supports </a:t>
            </a:r>
            <a:r>
              <a:rPr lang="en-US" b="true" sz="233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Dark/Light mode</a:t>
            </a:r>
          </a:p>
          <a:p>
            <a:pPr algn="l" marL="281212" indent="-140606" lvl="1">
              <a:lnSpc>
                <a:spcPts val="2796"/>
              </a:lnSpc>
              <a:buFont typeface="Arial"/>
              <a:buChar char="•"/>
            </a:pPr>
            <a:r>
              <a:rPr lang="en-US" sz="23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Clean UI with </a:t>
            </a:r>
            <a:r>
              <a:rPr lang="en-US" b="true" sz="233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intuitive navigation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90884" y="4185826"/>
            <a:ext cx="7098040" cy="217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6"/>
              </a:lnSpc>
            </a:pPr>
            <a:r>
              <a:rPr lang="en-US" sz="2330" b="true">
                <a:solidFill>
                  <a:srgbClr val="92D050"/>
                </a:solidFill>
                <a:latin typeface="Arial Bold"/>
                <a:ea typeface="Arial Bold"/>
                <a:cs typeface="Arial Bold"/>
                <a:sym typeface="Arial Bold"/>
              </a:rPr>
              <a:t>    System Integration </a:t>
            </a:r>
          </a:p>
          <a:p>
            <a:pPr algn="just">
              <a:lnSpc>
                <a:spcPts val="2796"/>
              </a:lnSpc>
            </a:pPr>
          </a:p>
          <a:p>
            <a:pPr algn="just" marL="281167" indent="-140584" lvl="1">
              <a:lnSpc>
                <a:spcPts val="2796"/>
              </a:lnSpc>
              <a:buFont typeface="Arial"/>
              <a:buChar char="•"/>
            </a:pPr>
            <a:r>
              <a:rPr lang="en-US" sz="23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Cross-platform: </a:t>
            </a:r>
            <a:r>
              <a:rPr lang="en-US" b="true" sz="233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macOS, </a:t>
            </a:r>
          </a:p>
          <a:p>
            <a:pPr algn="just">
              <a:lnSpc>
                <a:spcPts val="2796"/>
              </a:lnSpc>
            </a:pPr>
            <a:r>
              <a:rPr lang="en-US" sz="233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   </a:t>
            </a:r>
            <a:r>
              <a:rPr lang="en-US" sz="233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Windows, Linux</a:t>
            </a:r>
          </a:p>
          <a:p>
            <a:pPr algn="just" marL="281167" indent="-140584" lvl="1">
              <a:lnSpc>
                <a:spcPts val="2796"/>
              </a:lnSpc>
              <a:buFont typeface="Arial"/>
              <a:buChar char="•"/>
            </a:pPr>
            <a:r>
              <a:rPr lang="en-US" b="true" sz="233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YouTube</a:t>
            </a:r>
            <a:r>
              <a:rPr lang="en-US" sz="23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integration for </a:t>
            </a:r>
          </a:p>
          <a:p>
            <a:pPr algn="just">
              <a:lnSpc>
                <a:spcPts val="2796"/>
              </a:lnSpc>
            </a:pPr>
            <a:r>
              <a:rPr lang="en-US" sz="23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3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relaxation content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74411" y="-239458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15471" y="1887648"/>
            <a:ext cx="7842278" cy="7581231"/>
          </a:xfrm>
          <a:custGeom>
            <a:avLst/>
            <a:gdLst/>
            <a:ahLst/>
            <a:cxnLst/>
            <a:rect r="r" b="b" t="t" l="l"/>
            <a:pathLst>
              <a:path h="7581231" w="7842278">
                <a:moveTo>
                  <a:pt x="0" y="0"/>
                </a:moveTo>
                <a:lnTo>
                  <a:pt x="7842277" y="0"/>
                </a:lnTo>
                <a:lnTo>
                  <a:pt x="7842277" y="7581231"/>
                </a:lnTo>
                <a:lnTo>
                  <a:pt x="0" y="7581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41503" y="2163044"/>
            <a:ext cx="9824301" cy="7095256"/>
          </a:xfrm>
          <a:custGeom>
            <a:avLst/>
            <a:gdLst/>
            <a:ahLst/>
            <a:cxnLst/>
            <a:rect r="r" b="b" t="t" l="l"/>
            <a:pathLst>
              <a:path h="7095256" w="9824301">
                <a:moveTo>
                  <a:pt x="0" y="0"/>
                </a:moveTo>
                <a:lnTo>
                  <a:pt x="9824301" y="0"/>
                </a:lnTo>
                <a:lnTo>
                  <a:pt x="9824301" y="7095256"/>
                </a:lnTo>
                <a:lnTo>
                  <a:pt x="0" y="7095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88" t="-1833" r="-138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03523" y="206446"/>
            <a:ext cx="1045470" cy="883422"/>
          </a:xfrm>
          <a:custGeom>
            <a:avLst/>
            <a:gdLst/>
            <a:ahLst/>
            <a:cxnLst/>
            <a:rect r="r" b="b" t="t" l="l"/>
            <a:pathLst>
              <a:path h="883422" w="1045470">
                <a:moveTo>
                  <a:pt x="0" y="0"/>
                </a:moveTo>
                <a:lnTo>
                  <a:pt x="1045470" y="0"/>
                </a:lnTo>
                <a:lnTo>
                  <a:pt x="1045470" y="883422"/>
                </a:lnTo>
                <a:lnTo>
                  <a:pt x="0" y="883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22643" y="105304"/>
            <a:ext cx="13203615" cy="101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5"/>
              </a:lnSpc>
            </a:pPr>
            <a:r>
              <a:rPr lang="en-US" sz="6261" u="sng">
                <a:solidFill>
                  <a:srgbClr val="FFFFFF"/>
                </a:solidFill>
                <a:latin typeface="Scary Stories"/>
                <a:ea typeface="Scary Stories"/>
                <a:cs typeface="Scary Stories"/>
                <a:sym typeface="Scary Stories"/>
              </a:rPr>
              <a:t>DRAWBACK AND SHOWSTOPPERS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51900" y="-5956480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028236" y="528164"/>
            <a:ext cx="2454611" cy="1785729"/>
          </a:xfrm>
          <a:custGeom>
            <a:avLst/>
            <a:gdLst/>
            <a:ahLst/>
            <a:cxnLst/>
            <a:rect r="r" b="b" t="t" l="l"/>
            <a:pathLst>
              <a:path h="1785729" w="2454611">
                <a:moveTo>
                  <a:pt x="0" y="0"/>
                </a:moveTo>
                <a:lnTo>
                  <a:pt x="2454611" y="0"/>
                </a:lnTo>
                <a:lnTo>
                  <a:pt x="2454611" y="1785730"/>
                </a:lnTo>
                <a:lnTo>
                  <a:pt x="0" y="17857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99279" y="552371"/>
            <a:ext cx="2105839" cy="1737317"/>
          </a:xfrm>
          <a:custGeom>
            <a:avLst/>
            <a:gdLst/>
            <a:ahLst/>
            <a:cxnLst/>
            <a:rect r="r" b="b" t="t" l="l"/>
            <a:pathLst>
              <a:path h="1737317" w="2105839">
                <a:moveTo>
                  <a:pt x="0" y="0"/>
                </a:moveTo>
                <a:lnTo>
                  <a:pt x="2105839" y="0"/>
                </a:lnTo>
                <a:lnTo>
                  <a:pt x="2105839" y="1737317"/>
                </a:lnTo>
                <a:lnTo>
                  <a:pt x="0" y="1737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48778" y="2498112"/>
            <a:ext cx="3996500" cy="4114800"/>
          </a:xfrm>
          <a:custGeom>
            <a:avLst/>
            <a:gdLst/>
            <a:ahLst/>
            <a:cxnLst/>
            <a:rect r="r" b="b" t="t" l="l"/>
            <a:pathLst>
              <a:path h="4114800" w="3996500">
                <a:moveTo>
                  <a:pt x="0" y="0"/>
                </a:moveTo>
                <a:lnTo>
                  <a:pt x="3996499" y="0"/>
                </a:lnTo>
                <a:lnTo>
                  <a:pt x="39964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65065" y="923726"/>
            <a:ext cx="9130784" cy="136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5"/>
              </a:lnSpc>
            </a:pPr>
            <a:r>
              <a:rPr lang="en-US" sz="8299">
                <a:solidFill>
                  <a:srgbClr val="E8C35C"/>
                </a:solidFill>
                <a:latin typeface="TAN Meringue"/>
                <a:ea typeface="TAN Meringue"/>
                <a:cs typeface="TAN Meringue"/>
                <a:sym typeface="TAN Meringue"/>
              </a:rPr>
              <a:t>DareDevil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12286" y="7222976"/>
            <a:ext cx="8246724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Apoorv Pal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apoorvpal_se24b01_033@dtu.ac.in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222976"/>
            <a:ext cx="6537960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Dhruv Kumar Patel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24cs10dh40@mitsgwl.ac.in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549951" y="-46850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0484" y="720475"/>
            <a:ext cx="18187516" cy="9566525"/>
          </a:xfrm>
          <a:custGeom>
            <a:avLst/>
            <a:gdLst/>
            <a:ahLst/>
            <a:cxnLst/>
            <a:rect r="r" b="b" t="t" l="l"/>
            <a:pathLst>
              <a:path h="9566525" w="18187516">
                <a:moveTo>
                  <a:pt x="0" y="0"/>
                </a:moveTo>
                <a:lnTo>
                  <a:pt x="18187516" y="0"/>
                </a:lnTo>
                <a:lnTo>
                  <a:pt x="18187516" y="9566525"/>
                </a:lnTo>
                <a:lnTo>
                  <a:pt x="0" y="95665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37" t="-4949" r="0" b="-494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DAGsFhzqLEk</dc:identifier>
  <dcterms:modified xsi:type="dcterms:W3CDTF">2011-08-01T06:04:30Z</dcterms:modified>
  <cp:revision>1</cp:revision>
  <dc:title>final H-orbit.pptx</dc:title>
</cp:coreProperties>
</file>